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Raleway"/>
      <p:regular r:id="rId18"/>
      <p:bold r:id="rId19"/>
      <p:italic r:id="rId20"/>
      <p:boldItalic r:id="rId21"/>
    </p:embeddedFont>
    <p:embeddedFont>
      <p:font typeface="Lato"/>
      <p:regular r:id="rId22"/>
      <p:bold r:id="rId23"/>
      <p:italic r:id="rId24"/>
      <p:boldItalic r:id="rId25"/>
    </p:embeddedFont>
    <p:embeddedFont>
      <p:font typeface="Montserrat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italic.fntdata"/><Relationship Id="rId22" Type="http://schemas.openxmlformats.org/officeDocument/2006/relationships/font" Target="fonts/Lato-regular.fntdata"/><Relationship Id="rId21" Type="http://schemas.openxmlformats.org/officeDocument/2006/relationships/font" Target="fonts/Raleway-boldItalic.fntdata"/><Relationship Id="rId24" Type="http://schemas.openxmlformats.org/officeDocument/2006/relationships/font" Target="fonts/Lato-italic.fntdata"/><Relationship Id="rId23" Type="http://schemas.openxmlformats.org/officeDocument/2006/relationships/font" Target="fonts/Lat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regular.fntdata"/><Relationship Id="rId25" Type="http://schemas.openxmlformats.org/officeDocument/2006/relationships/font" Target="fonts/Lato-boldItalic.fntdata"/><Relationship Id="rId28" Type="http://schemas.openxmlformats.org/officeDocument/2006/relationships/font" Target="fonts/Montserrat-italic.fntdata"/><Relationship Id="rId27" Type="http://schemas.openxmlformats.org/officeDocument/2006/relationships/font" Target="fonts/Montserra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Raleway-bold.fntdata"/><Relationship Id="rId18" Type="http://schemas.openxmlformats.org/officeDocument/2006/relationships/font" Target="fonts/Raleway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9030fe95f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9030fe95f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91f216f310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91f216f310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91f216f310_0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91f216f310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91f216f31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91f216f31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91f216f310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91f216f310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91f216f310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91f216f310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91f216f310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91f216f310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904bc28666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904bc28666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9095e6c2c6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9095e6c2c6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9095e6c2c6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9095e6c2c6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91f216f310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91f216f310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6599100" y="584600"/>
            <a:ext cx="28821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Hemlock Hills Eagle Project</a:t>
            </a:r>
            <a:endParaRPr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6545375" y="3226625"/>
            <a:ext cx="28002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Jordan Mooney - Troop 19</a:t>
            </a:r>
            <a:endParaRPr/>
          </a:p>
        </p:txBody>
      </p:sp>
      <p:pic>
        <p:nvPicPr>
          <p:cNvPr id="88" name="Google Shape;88;p13"/>
          <p:cNvPicPr preferRelativeResize="0"/>
          <p:nvPr/>
        </p:nvPicPr>
        <p:blipFill rotWithShape="1">
          <a:blip r:embed="rId3">
            <a:alphaModFix/>
          </a:blip>
          <a:srcRect b="0" l="26210" r="0" t="0"/>
          <a:stretch/>
        </p:blipFill>
        <p:spPr>
          <a:xfrm>
            <a:off x="120850" y="899300"/>
            <a:ext cx="6308776" cy="397092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/>
          <p:nvPr/>
        </p:nvSpPr>
        <p:spPr>
          <a:xfrm>
            <a:off x="604350" y="1181800"/>
            <a:ext cx="1490700" cy="5775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Ned’s Mountain Road Parking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90" name="Google Shape;90;p13"/>
          <p:cNvCxnSpPr>
            <a:stCxn id="89" idx="2"/>
          </p:cNvCxnSpPr>
          <p:nvPr/>
        </p:nvCxnSpPr>
        <p:spPr>
          <a:xfrm>
            <a:off x="1349700" y="1759300"/>
            <a:ext cx="409500" cy="2550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 txBox="1"/>
          <p:nvPr>
            <p:ph type="title"/>
          </p:nvPr>
        </p:nvSpPr>
        <p:spPr>
          <a:xfrm>
            <a:off x="1297500" y="393750"/>
            <a:ext cx="34032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Tools</a:t>
            </a:r>
            <a:endParaRPr/>
          </a:p>
        </p:txBody>
      </p:sp>
      <p:sp>
        <p:nvSpPr>
          <p:cNvPr id="165" name="Google Shape;165;p22"/>
          <p:cNvSpPr txBox="1"/>
          <p:nvPr>
            <p:ph idx="1" type="body"/>
          </p:nvPr>
        </p:nvSpPr>
        <p:spPr>
          <a:xfrm>
            <a:off x="715875" y="1441200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Drill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Drill Bits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Chop Saw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Table Saw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Wheelbarrow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Shovel</a:t>
            </a:r>
            <a:endParaRPr sz="1800"/>
          </a:p>
        </p:txBody>
      </p:sp>
      <p:sp>
        <p:nvSpPr>
          <p:cNvPr id="166" name="Google Shape;166;p22"/>
          <p:cNvSpPr txBox="1"/>
          <p:nvPr>
            <p:ph idx="2" type="body"/>
          </p:nvPr>
        </p:nvSpPr>
        <p:spPr>
          <a:xfrm>
            <a:off x="4643604" y="967050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First aid kit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Water bottles/Cooler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Lunch/Snacks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Hand sanitizer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Face masks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Garbage bags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Work gloves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Safety goggles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Thermometer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Sunblock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Bug spray</a:t>
            </a:r>
            <a:endParaRPr sz="1800"/>
          </a:p>
        </p:txBody>
      </p:sp>
      <p:sp>
        <p:nvSpPr>
          <p:cNvPr id="167" name="Google Shape;167;p22"/>
          <p:cNvSpPr txBox="1"/>
          <p:nvPr>
            <p:ph type="title"/>
          </p:nvPr>
        </p:nvSpPr>
        <p:spPr>
          <a:xfrm>
            <a:off x="4906375" y="393750"/>
            <a:ext cx="3403200" cy="57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Supplies</a:t>
            </a:r>
            <a:endParaRPr/>
          </a:p>
        </p:txBody>
      </p:sp>
      <p:sp>
        <p:nvSpPr>
          <p:cNvPr id="168" name="Google Shape;168;p22"/>
          <p:cNvSpPr txBox="1"/>
          <p:nvPr/>
        </p:nvSpPr>
        <p:spPr>
          <a:xfrm>
            <a:off x="819200" y="4579450"/>
            <a:ext cx="80712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(Not included in cost estimate, only required in Eagle Workbook.)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275" y="152400"/>
            <a:ext cx="3583156" cy="4838697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3"/>
          <p:cNvSpPr txBox="1"/>
          <p:nvPr/>
        </p:nvSpPr>
        <p:spPr>
          <a:xfrm>
            <a:off x="3854275" y="308875"/>
            <a:ext cx="4915200" cy="4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latin typeface="Raleway"/>
                <a:ea typeface="Raleway"/>
                <a:cs typeface="Raleway"/>
                <a:sym typeface="Raleway"/>
              </a:rPr>
              <a:t>Quote from Ridgefield Supply</a:t>
            </a:r>
            <a:endParaRPr b="1" sz="26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5" name="Google Shape;175;p23"/>
          <p:cNvSpPr txBox="1"/>
          <p:nvPr/>
        </p:nvSpPr>
        <p:spPr>
          <a:xfrm>
            <a:off x="4069125" y="1067550"/>
            <a:ext cx="4619700" cy="15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-"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Cost of materials is about $431, some materials/measurements may change depending on availability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-"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No philip head screws available</a:t>
            </a:r>
            <a:endParaRPr sz="1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6" name="Google Shape;176;p23"/>
          <p:cNvSpPr txBox="1"/>
          <p:nvPr/>
        </p:nvSpPr>
        <p:spPr>
          <a:xfrm>
            <a:off x="4022025" y="2497875"/>
            <a:ext cx="4713900" cy="5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latin typeface="Raleway"/>
                <a:ea typeface="Raleway"/>
                <a:cs typeface="Raleway"/>
                <a:sym typeface="Raleway"/>
              </a:rPr>
              <a:t>Timeline</a:t>
            </a:r>
            <a:endParaRPr b="1" sz="26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7" name="Google Shape;177;p23"/>
          <p:cNvSpPr txBox="1"/>
          <p:nvPr/>
        </p:nvSpPr>
        <p:spPr>
          <a:xfrm>
            <a:off x="4183375" y="2967925"/>
            <a:ext cx="4257000" cy="14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-"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Will split into two sessions, one for each bridge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-"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I would like to start in September, specific date depending on what is in stock at Ridgefield Supply and when other leaders approve my proposal</a:t>
            </a:r>
            <a:endParaRPr sz="16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4"/>
          <p:cNvSpPr txBox="1"/>
          <p:nvPr>
            <p:ph idx="1" type="body"/>
          </p:nvPr>
        </p:nvSpPr>
        <p:spPr>
          <a:xfrm>
            <a:off x="805775" y="1757025"/>
            <a:ext cx="7496400" cy="288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4800">
                <a:latin typeface="Raleway"/>
                <a:ea typeface="Raleway"/>
                <a:cs typeface="Raleway"/>
                <a:sym typeface="Raleway"/>
              </a:rPr>
              <a:t>Thank you for your time!</a:t>
            </a:r>
            <a:endParaRPr b="1" sz="48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Description</a:t>
            </a:r>
            <a:endParaRPr/>
          </a:p>
        </p:txBody>
      </p:sp>
      <p:sp>
        <p:nvSpPr>
          <p:cNvPr id="96" name="Google Shape;96;p1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Replacing </a:t>
            </a:r>
            <a:r>
              <a:rPr lang="en" sz="1800"/>
              <a:t>two wooden bridges on the green trail at  Hemlock Hills </a:t>
            </a:r>
            <a:endParaRPr sz="1800"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Constructing a 13’6” bridge </a:t>
            </a:r>
            <a:endParaRPr sz="1800"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Constructing an 11’2” bridge</a:t>
            </a:r>
            <a:endParaRPr sz="1800"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Disposal of old bridges</a:t>
            </a: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/>
          <p:nvPr>
            <p:ph type="title"/>
          </p:nvPr>
        </p:nvSpPr>
        <p:spPr>
          <a:xfrm>
            <a:off x="1284075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State</a:t>
            </a:r>
            <a:endParaRPr/>
          </a:p>
        </p:txBody>
      </p:sp>
      <p:pic>
        <p:nvPicPr>
          <p:cNvPr id="102" name="Google Shape;10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837746" y="1412100"/>
            <a:ext cx="4107429" cy="3080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5128126" y="1455102"/>
            <a:ext cx="4097097" cy="2984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5"/>
          <p:cNvSpPr txBox="1"/>
          <p:nvPr/>
        </p:nvSpPr>
        <p:spPr>
          <a:xfrm>
            <a:off x="188025" y="1718975"/>
            <a:ext cx="1248900" cy="6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ourier New"/>
                <a:ea typeface="Courier New"/>
                <a:cs typeface="Courier New"/>
                <a:sym typeface="Courier New"/>
              </a:rPr>
              <a:t>Bridge 1</a:t>
            </a:r>
            <a:endParaRPr sz="17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ourier New"/>
                <a:ea typeface="Courier New"/>
                <a:cs typeface="Courier New"/>
                <a:sym typeface="Courier New"/>
              </a:rPr>
              <a:t>(~13 ft)</a:t>
            </a:r>
            <a:endParaRPr sz="17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5" name="Google Shape;105;p15"/>
          <p:cNvSpPr txBox="1"/>
          <p:nvPr/>
        </p:nvSpPr>
        <p:spPr>
          <a:xfrm>
            <a:off x="4431750" y="1786175"/>
            <a:ext cx="1248900" cy="5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ourier New"/>
                <a:ea typeface="Courier New"/>
                <a:cs typeface="Courier New"/>
                <a:sym typeface="Courier New"/>
              </a:rPr>
              <a:t>Bridge 2</a:t>
            </a:r>
            <a:endParaRPr sz="17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ourier New"/>
                <a:ea typeface="Courier New"/>
                <a:cs typeface="Courier New"/>
                <a:sym typeface="Courier New"/>
              </a:rPr>
              <a:t>(~11 ft)</a:t>
            </a:r>
            <a:endParaRPr sz="17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Benefits</a:t>
            </a:r>
            <a:endParaRPr/>
          </a:p>
        </p:txBody>
      </p:sp>
      <p:sp>
        <p:nvSpPr>
          <p:cNvPr id="111" name="Google Shape;111;p16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New bridges would be sturdier</a:t>
            </a:r>
            <a:endParaRPr sz="1800"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Less slip and wear, old bridges do not have method against slip on treads</a:t>
            </a:r>
            <a:endParaRPr sz="1800"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Design (ramps, no rails) appeals to hikers and bikers as the trail is a popular spot </a:t>
            </a:r>
            <a:endParaRPr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7"/>
          <p:cNvPicPr preferRelativeResize="0"/>
          <p:nvPr/>
        </p:nvPicPr>
        <p:blipFill rotWithShape="1">
          <a:blip r:embed="rId3">
            <a:alphaModFix/>
          </a:blip>
          <a:srcRect b="29256" l="11883" r="19463" t="14175"/>
          <a:stretch/>
        </p:blipFill>
        <p:spPr>
          <a:xfrm>
            <a:off x="4901775" y="1039750"/>
            <a:ext cx="4149723" cy="306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7"/>
          <p:cNvPicPr preferRelativeResize="0"/>
          <p:nvPr/>
        </p:nvPicPr>
        <p:blipFill rotWithShape="1">
          <a:blip r:embed="rId4">
            <a:alphaModFix/>
          </a:blip>
          <a:srcRect b="26901" l="5550" r="2848" t="2546"/>
          <a:stretch/>
        </p:blipFill>
        <p:spPr>
          <a:xfrm>
            <a:off x="67175" y="1269450"/>
            <a:ext cx="4834599" cy="3336823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7"/>
          <p:cNvSpPr txBox="1"/>
          <p:nvPr>
            <p:ph type="title"/>
          </p:nvPr>
        </p:nvSpPr>
        <p:spPr>
          <a:xfrm>
            <a:off x="1052550" y="111700"/>
            <a:ext cx="30837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Bridge 1 Sketches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19" name="Google Shape;119;p17"/>
          <p:cNvSpPr txBox="1"/>
          <p:nvPr/>
        </p:nvSpPr>
        <p:spPr>
          <a:xfrm>
            <a:off x="4136275" y="111700"/>
            <a:ext cx="2881200" cy="1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*drawings not to scale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20" name="Google Shape;120;p17"/>
          <p:cNvSpPr txBox="1"/>
          <p:nvPr/>
        </p:nvSpPr>
        <p:spPr>
          <a:xfrm>
            <a:off x="349125" y="3298225"/>
            <a:ext cx="1235400" cy="1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36 treads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21" name="Google Shape;121;p17"/>
          <p:cNvSpPr/>
          <p:nvPr/>
        </p:nvSpPr>
        <p:spPr>
          <a:xfrm>
            <a:off x="77000" y="4003925"/>
            <a:ext cx="446700" cy="311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7"/>
          <p:cNvSpPr/>
          <p:nvPr/>
        </p:nvSpPr>
        <p:spPr>
          <a:xfrm>
            <a:off x="4455075" y="4003925"/>
            <a:ext cx="446700" cy="311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6575" y="498500"/>
            <a:ext cx="4998503" cy="4479178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8"/>
          <p:cNvSpPr txBox="1"/>
          <p:nvPr>
            <p:ph type="title"/>
          </p:nvPr>
        </p:nvSpPr>
        <p:spPr>
          <a:xfrm>
            <a:off x="1052550" y="111700"/>
            <a:ext cx="30837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Bridge 1 Sketches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29" name="Google Shape;129;p18"/>
          <p:cNvSpPr txBox="1"/>
          <p:nvPr/>
        </p:nvSpPr>
        <p:spPr>
          <a:xfrm>
            <a:off x="4136275" y="111700"/>
            <a:ext cx="2881200" cy="1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*drawings not to scale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0" name="Google Shape;130;p18"/>
          <p:cNvSpPr txBox="1"/>
          <p:nvPr/>
        </p:nvSpPr>
        <p:spPr>
          <a:xfrm>
            <a:off x="1052550" y="2108425"/>
            <a:ext cx="1235400" cy="1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36 treads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1" name="Google Shape;131;p18"/>
          <p:cNvSpPr txBox="1"/>
          <p:nvPr/>
        </p:nvSpPr>
        <p:spPr>
          <a:xfrm>
            <a:off x="6768475" y="2793350"/>
            <a:ext cx="1544400" cy="4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8 braces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9"/>
          <p:cNvPicPr preferRelativeResize="0"/>
          <p:nvPr/>
        </p:nvPicPr>
        <p:blipFill rotWithShape="1">
          <a:blip r:embed="rId3">
            <a:alphaModFix/>
          </a:blip>
          <a:srcRect b="32496" l="5602" r="4895" t="1921"/>
          <a:stretch/>
        </p:blipFill>
        <p:spPr>
          <a:xfrm>
            <a:off x="80575" y="1251275"/>
            <a:ext cx="4740621" cy="3063997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9"/>
          <p:cNvSpPr txBox="1"/>
          <p:nvPr>
            <p:ph type="title"/>
          </p:nvPr>
        </p:nvSpPr>
        <p:spPr>
          <a:xfrm>
            <a:off x="1052550" y="111700"/>
            <a:ext cx="30837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Bridge 2 Sketches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38" name="Google Shape;138;p19"/>
          <p:cNvSpPr txBox="1"/>
          <p:nvPr/>
        </p:nvSpPr>
        <p:spPr>
          <a:xfrm>
            <a:off x="4136275" y="111700"/>
            <a:ext cx="2881200" cy="1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*drawings not to scale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9" name="Google Shape;139;p19"/>
          <p:cNvSpPr txBox="1"/>
          <p:nvPr/>
        </p:nvSpPr>
        <p:spPr>
          <a:xfrm>
            <a:off x="376025" y="2967925"/>
            <a:ext cx="12489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30 treads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40" name="Google Shape;140;p19"/>
          <p:cNvSpPr txBox="1"/>
          <p:nvPr/>
        </p:nvSpPr>
        <p:spPr>
          <a:xfrm>
            <a:off x="5882125" y="1907000"/>
            <a:ext cx="120900" cy="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1" name="Google Shape;141;p19"/>
          <p:cNvPicPr preferRelativeResize="0"/>
          <p:nvPr/>
        </p:nvPicPr>
        <p:blipFill rotWithShape="1">
          <a:blip r:embed="rId4">
            <a:alphaModFix/>
          </a:blip>
          <a:srcRect b="29256" l="11883" r="19463" t="14175"/>
          <a:stretch/>
        </p:blipFill>
        <p:spPr>
          <a:xfrm>
            <a:off x="4901775" y="1039750"/>
            <a:ext cx="4149723" cy="3063997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9"/>
          <p:cNvSpPr/>
          <p:nvPr/>
        </p:nvSpPr>
        <p:spPr>
          <a:xfrm>
            <a:off x="77000" y="4003925"/>
            <a:ext cx="446700" cy="311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9"/>
          <p:cNvSpPr/>
          <p:nvPr/>
        </p:nvSpPr>
        <p:spPr>
          <a:xfrm>
            <a:off x="4455075" y="4003925"/>
            <a:ext cx="446700" cy="311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 txBox="1"/>
          <p:nvPr>
            <p:ph type="title"/>
          </p:nvPr>
        </p:nvSpPr>
        <p:spPr>
          <a:xfrm>
            <a:off x="1052550" y="111700"/>
            <a:ext cx="30837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Bridge 2 Sketches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49" name="Google Shape;149;p20"/>
          <p:cNvSpPr txBox="1"/>
          <p:nvPr/>
        </p:nvSpPr>
        <p:spPr>
          <a:xfrm>
            <a:off x="4136275" y="111700"/>
            <a:ext cx="2881200" cy="1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*drawings not to scale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0" name="Google Shape;150;p20"/>
          <p:cNvSpPr txBox="1"/>
          <p:nvPr/>
        </p:nvSpPr>
        <p:spPr>
          <a:xfrm>
            <a:off x="577475" y="2095000"/>
            <a:ext cx="12489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30 treads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1" name="Google Shape;151;p20"/>
          <p:cNvSpPr txBox="1"/>
          <p:nvPr/>
        </p:nvSpPr>
        <p:spPr>
          <a:xfrm>
            <a:off x="7198225" y="3102225"/>
            <a:ext cx="1544400" cy="4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8 braces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52" name="Google Shape;15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6375" y="642692"/>
            <a:ext cx="5022652" cy="4500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"/>
          <p:cNvSpPr txBox="1"/>
          <p:nvPr>
            <p:ph type="title"/>
          </p:nvPr>
        </p:nvSpPr>
        <p:spPr>
          <a:xfrm>
            <a:off x="1297500" y="393750"/>
            <a:ext cx="34032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Materials</a:t>
            </a:r>
            <a:endParaRPr/>
          </a:p>
        </p:txBody>
      </p:sp>
      <p:sp>
        <p:nvSpPr>
          <p:cNvPr id="158" name="Google Shape;158;p21"/>
          <p:cNvSpPr txBox="1"/>
          <p:nvPr>
            <p:ph idx="1" type="body"/>
          </p:nvPr>
        </p:nvSpPr>
        <p:spPr>
          <a:xfrm>
            <a:off x="1297500" y="1417719"/>
            <a:ext cx="71901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2” x 6” x 12’ lumber ( 3  joists) →  1.5” x 5.5” x 11’2”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2” x 6” x 14’  lumber (3  joists) →  1.5” x 5.5” x 13’6”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2” x 4” x 10’  lumber (33) → 1.5” x 3.5” x 3’  (66 treads) 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2” x 6” x 14’ lumber (16  braces) → 1.5” x 5.5” x 16”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Chicken wire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Two boxes of 3” screws (500 screws)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One box of 1 ¼ “ screws (200 screws)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59" name="Google Shape;159;p21"/>
          <p:cNvSpPr txBox="1"/>
          <p:nvPr/>
        </p:nvSpPr>
        <p:spPr>
          <a:xfrm>
            <a:off x="4928625" y="416325"/>
            <a:ext cx="3403200" cy="9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